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-1236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9654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73251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08475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2078743-AAE7-45D9-9900-D279FBFD48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94346D96-9187-4ECD-B638-81347E6C6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3EA07E47-BE08-498D-AFDA-1B1319AA3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23413C30-4341-4F74-8CB2-222486795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1DB8058F-29F9-433E-BE6D-0000253C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537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D4F1F07-9D3C-441C-826A-961B8271C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C19068D7-0031-40B8-A7B3-A9047B18D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445AB2E6-B988-47C4-A0B8-CBC8A0F70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7D628EA0-597D-40C9-936B-DEDD4D9E0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3EA8E675-D583-4AF4-AC33-17E0EE0D1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8859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48C1D492-B7DD-43B7-92C5-74B8291D7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8C17EE1F-03C2-40F4-B217-BA9104EE4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CA31C9CD-536B-4A34-BB0B-9601CB451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3668AF3F-88B6-4F3F-BD08-A3B4A4AD8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23D582D8-EA4D-40AC-B2E3-5D0517E5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34629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82059154-8348-4B50-8F40-8CBBF64F3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327C989D-18B4-42B8-9AA9-61345266E6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AC9BEFCB-5D2C-4F6E-A6E9-25B8E6894E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6DAEA50C-619C-44D8-B3E1-09D0CE5CB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B9AF06ED-A497-4B7B-A533-0D247CF0C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ED89B473-7530-45D9-885B-003AD0567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983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C31CA874-6975-45D8-B7CD-C7714CB51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E30F7A9D-F207-458A-BE77-6A18397314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05881004-BF1C-4147-B656-B49A6877A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="" xmlns:a16="http://schemas.microsoft.com/office/drawing/2014/main" id="{FD8BA439-D23A-44AB-BBB6-E3713390BB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="" xmlns:a16="http://schemas.microsoft.com/office/drawing/2014/main" id="{34BAA2AC-5FE3-4ECD-8685-08FC6B18AE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="" xmlns:a16="http://schemas.microsoft.com/office/drawing/2014/main" id="{B1BBE81F-F2AF-4E92-8047-1494FC3A7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5E9E5A31-05AB-45F1-B857-643BB9777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DF84E47C-CC74-4320-A597-00E2AAC29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5224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FEE98AFE-6747-4A7D-A9F3-3FA3B80D5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1B70B510-AE81-48AC-A0E1-233AC8873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70ED93F9-D3AC-4173-9F3F-EE60814E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651C6686-3A5F-46B5-849F-7EC4B4497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512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="" xmlns:a16="http://schemas.microsoft.com/office/drawing/2014/main" id="{03348D6C-859E-4F31-86D2-7C5FDE611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>
            <a:extLst>
              <a:ext uri="{FF2B5EF4-FFF2-40B4-BE49-F238E27FC236}">
                <a16:creationId xmlns="" xmlns:a16="http://schemas.microsoft.com/office/drawing/2014/main" id="{C991E7A2-46D2-4CDD-8064-E0D173592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="" xmlns:a16="http://schemas.microsoft.com/office/drawing/2014/main" id="{8DAB3F8E-2D25-423B-B153-A8E251075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5379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FF1B3AD-8035-4A38-A826-7BD397B16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8BAFB149-BF82-4155-A008-28E9E3A85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889DB046-5315-4A0B-AE2C-83208AA15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BCCD4796-6CC2-4619-B79E-52BEBD37A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C5528D73-24AC-460A-A01E-11B1A62CF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6F0DA4F1-1D0E-451A-A35E-12582E413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05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619039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AF84EC2-391D-46E1-918E-39EE0C036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="" xmlns:a16="http://schemas.microsoft.com/office/drawing/2014/main" id="{48642697-649F-413D-8B21-FC8FEA1D4A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1BD97186-A2DC-4ACC-875F-30F409BF1F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3A943902-A758-4EE8-A6EA-2CACEE427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76DDEFC4-E6E0-458A-A2C8-A81C8D867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E934DAC2-C470-4C66-80ED-FF5FD44D1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56295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E6D2116-1B82-4770-BFF1-FFE6E3784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25E83A1A-A988-4DA7-9A04-AF376070D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8818E946-076A-4ABD-AC81-85D9E711E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3CDC8013-844A-4534-B1A5-02B6E5CB8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81821790-D8D6-483D-9BB5-DB6045B2B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2028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="" xmlns:a16="http://schemas.microsoft.com/office/drawing/2014/main" id="{E2966648-9AEF-486E-80B7-1B073B5300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7BA48E6F-0445-45D0-904B-FF95615E2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64A78A73-4B7A-4BBC-8871-42AD8D9A3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8E2F357A-7D96-44FE-A2CE-16694819B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98B6E535-B281-44E4-906A-CFD3433F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153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4301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84184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62484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2578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55277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90223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843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2A300F-1C23-40ED-973D-E06D2E835E67}" type="datetimeFigureOut">
              <a:rPr lang="es-AR" smtClean="0"/>
              <a:t>31/5/2024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84569-7C7C-4A4B-B243-88D661903FB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40607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="" xmlns:a16="http://schemas.microsoft.com/office/drawing/2014/main" id="{8F3BB691-9FCD-4DFA-B7F8-13E8F15FA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16653FD3-8977-4BE7-98E6-66F4821C0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2440B916-9FE3-4177-B325-CD5160C955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2CBE2-1AF6-4604-B0E4-5E1CAE2B3D79}" type="datetimeFigureOut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31/5/2024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85D7075E-E86B-4DBC-AD58-BE94840D07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A7CD0BAC-6D86-48F1-BD44-D87DC5F15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F2889-3440-49A4-8E3C-029AB7C352D5}" type="slidenum">
              <a:rPr lang="es-AR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A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962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lt.oup.com/student/englishfile/elementary3/grammar/file12/grammar09_a02?cc=ar&amp;selLanguage=en" TargetMode="External"/><Relationship Id="rId2" Type="http://schemas.openxmlformats.org/officeDocument/2006/relationships/hyperlink" Target="https://elt.oup.com/student/englishfile/elementary3/grammar/file12/grammar09_a01?cc=ar&amp;selLanguage=en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elt.oup.com/student/englishfile/elementary3/grammar/file12/grammar09_b02?cc=ar&amp;selLanguage=en" TargetMode="External"/><Relationship Id="rId4" Type="http://schemas.openxmlformats.org/officeDocument/2006/relationships/hyperlink" Target="https://elt.oup.com/student/englishfile/elementary3/grammar/file12/grammar09_b01?cc=ar&amp;selLanguage=e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b="1" dirty="0" smtClean="0"/>
              <a:t>IRREGULAR VERBS</a:t>
            </a:r>
            <a:endParaRPr lang="es-AR" b="1" dirty="0"/>
          </a:p>
        </p:txBody>
      </p:sp>
      <p:sp>
        <p:nvSpPr>
          <p:cNvPr id="4" name="3 CuadroTexto"/>
          <p:cNvSpPr txBox="1"/>
          <p:nvPr/>
        </p:nvSpPr>
        <p:spPr>
          <a:xfrm>
            <a:off x="2483768" y="5949280"/>
            <a:ext cx="4536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/>
              <a:t>PAGE 165     5.58 </a:t>
            </a:r>
          </a:p>
          <a:p>
            <a:pPr algn="ctr"/>
            <a:r>
              <a:rPr lang="es-MX" dirty="0" smtClean="0"/>
              <a:t>ENGLISH FILE ELEMENTARY THIRD EDITION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98571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="" xmlns:a16="http://schemas.microsoft.com/office/drawing/2014/main" id="{946BF696-10DE-4B03-A378-7530FE70D1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8543676"/>
              </p:ext>
            </p:extLst>
          </p:nvPr>
        </p:nvGraphicFramePr>
        <p:xfrm>
          <a:off x="628650" y="1825625"/>
          <a:ext cx="7886697" cy="2966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3996809796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3402815020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32112107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713570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become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became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become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023850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come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came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come</a:t>
                      </a:r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553748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run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ran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run</a:t>
                      </a:r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72989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740111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696549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420211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2746557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6118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="" xmlns:a16="http://schemas.microsoft.com/office/drawing/2014/main" id="{1A63F717-67E9-4187-BC12-0E59C00230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9509103"/>
              </p:ext>
            </p:extLst>
          </p:nvPr>
        </p:nvGraphicFramePr>
        <p:xfrm>
          <a:off x="628650" y="1825625"/>
          <a:ext cx="7886697" cy="29667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3547455820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412121261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18736952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548347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begin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Began</a:t>
                      </a:r>
                      <a:r>
                        <a:rPr lang="es-AR" dirty="0"/>
                        <a:t> 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begun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3610418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drink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drank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drunk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648657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sing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sang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sung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868257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swim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swam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swum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320385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75527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24083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686906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830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="" xmlns:a16="http://schemas.microsoft.com/office/drawing/2014/main" id="{CBB34276-C348-451D-AE27-E4C5A6E42A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4016205"/>
              </p:ext>
            </p:extLst>
          </p:nvPr>
        </p:nvGraphicFramePr>
        <p:xfrm>
          <a:off x="749130" y="589949"/>
          <a:ext cx="7886697" cy="29667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3035227593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2700076580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16217716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364790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break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broke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broken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523258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drive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drove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driven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329256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eat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ate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eaten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01466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fall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fell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fa</a:t>
                      </a:r>
                      <a:r>
                        <a:rPr lang="es-AR" u="sng" dirty="0"/>
                        <a:t>ll</a:t>
                      </a:r>
                      <a:r>
                        <a:rPr lang="es-AR" dirty="0"/>
                        <a:t>en</a:t>
                      </a:r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855541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forget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forgot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forgo</a:t>
                      </a:r>
                      <a:r>
                        <a:rPr lang="es-AR" u="sng" dirty="0" err="1"/>
                        <a:t>tt</a:t>
                      </a:r>
                      <a:r>
                        <a:rPr lang="es-AR" dirty="0" err="1"/>
                        <a:t>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302388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get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got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got</a:t>
                      </a:r>
                      <a:r>
                        <a:rPr lang="es-AR" dirty="0"/>
                        <a:t>    (</a:t>
                      </a:r>
                      <a:r>
                        <a:rPr lang="es-AR" dirty="0" err="1"/>
                        <a:t>gotten</a:t>
                      </a:r>
                      <a:r>
                        <a:rPr lang="es-AR" dirty="0"/>
                        <a:t>)</a:t>
                      </a:r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680597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give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gave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given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017156047"/>
                  </a:ext>
                </a:extLst>
              </a:tr>
            </a:tbl>
          </a:graphicData>
        </a:graphic>
      </p:graphicFrame>
      <p:graphicFrame>
        <p:nvGraphicFramePr>
          <p:cNvPr id="5" name="Tabla 5">
            <a:extLst>
              <a:ext uri="{FF2B5EF4-FFF2-40B4-BE49-F238E27FC236}">
                <a16:creationId xmlns="" xmlns:a16="http://schemas.microsoft.com/office/drawing/2014/main" id="{E5DB9B21-20B5-4A9F-92A9-D472283DB5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708281"/>
              </p:ext>
            </p:extLst>
          </p:nvPr>
        </p:nvGraphicFramePr>
        <p:xfrm>
          <a:off x="749129" y="3556669"/>
          <a:ext cx="7886697" cy="16130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3767828769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4281268739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489611320"/>
                    </a:ext>
                  </a:extLst>
                </a:gridCol>
              </a:tblGrid>
              <a:tr h="40327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100870227"/>
                  </a:ext>
                </a:extLst>
              </a:tr>
              <a:tr h="403270">
                <a:tc>
                  <a:txBody>
                    <a:bodyPr/>
                    <a:lstStyle/>
                    <a:p>
                      <a:r>
                        <a:rPr lang="es-AR" dirty="0" err="1"/>
                        <a:t>see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saw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seen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381041351"/>
                  </a:ext>
                </a:extLst>
              </a:tr>
              <a:tr h="403270">
                <a:tc>
                  <a:txBody>
                    <a:bodyPr/>
                    <a:lstStyle/>
                    <a:p>
                      <a:r>
                        <a:rPr lang="es-AR" dirty="0" err="1"/>
                        <a:t>speak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spoke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spoken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871130167"/>
                  </a:ext>
                </a:extLst>
              </a:tr>
              <a:tr h="403270">
                <a:tc>
                  <a:txBody>
                    <a:bodyPr/>
                    <a:lstStyle/>
                    <a:p>
                      <a:r>
                        <a:rPr lang="es-AR" dirty="0" err="1"/>
                        <a:t>take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took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taken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399271503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="" xmlns:a16="http://schemas.microsoft.com/office/drawing/2014/main" id="{EE20293B-CA89-4A58-AD36-B26945F36C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154112"/>
              </p:ext>
            </p:extLst>
          </p:nvPr>
        </p:nvGraphicFramePr>
        <p:xfrm>
          <a:off x="749129" y="5169752"/>
          <a:ext cx="7886697" cy="114020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2579696136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517664589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3730690902"/>
                    </a:ext>
                  </a:extLst>
                </a:gridCol>
              </a:tblGrid>
              <a:tr h="380069">
                <a:tc>
                  <a:txBody>
                    <a:bodyPr/>
                    <a:lstStyle/>
                    <a:p>
                      <a:r>
                        <a:rPr lang="es-AR" dirty="0" err="1"/>
                        <a:t>write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wrote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wri</a:t>
                      </a:r>
                      <a:r>
                        <a:rPr lang="es-AR" u="sng" dirty="0" err="1"/>
                        <a:t>tt</a:t>
                      </a:r>
                      <a:r>
                        <a:rPr lang="es-AR" dirty="0" err="1"/>
                        <a:t>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867059967"/>
                  </a:ext>
                </a:extLst>
              </a:tr>
              <a:tr h="380069">
                <a:tc>
                  <a:txBody>
                    <a:bodyPr/>
                    <a:lstStyle/>
                    <a:p>
                      <a:r>
                        <a:rPr lang="es-AR" dirty="0" err="1"/>
                        <a:t>wake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woke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woken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687005509"/>
                  </a:ext>
                </a:extLst>
              </a:tr>
              <a:tr h="380069">
                <a:tc>
                  <a:txBody>
                    <a:bodyPr/>
                    <a:lstStyle/>
                    <a:p>
                      <a:r>
                        <a:rPr lang="es-AR" dirty="0" err="1"/>
                        <a:t>wear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wore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worn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4831465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83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="" xmlns:a16="http://schemas.microsoft.com/office/drawing/2014/main" id="{DAE8ECC4-7D95-490D-A6DB-4171193E98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8098533"/>
              </p:ext>
            </p:extLst>
          </p:nvPr>
        </p:nvGraphicFramePr>
        <p:xfrm>
          <a:off x="628650" y="1825625"/>
          <a:ext cx="7886697" cy="29667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2523011108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1700380294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20366936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148963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bring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brought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brought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849201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buy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bought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bought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608909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catch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caught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caught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817261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teach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taught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taught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905914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think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thought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thought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044787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93221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913973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637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="" xmlns:a16="http://schemas.microsoft.com/office/drawing/2014/main" id="{54E49DFD-90C0-43D9-8652-92D262F57B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5918850"/>
              </p:ext>
            </p:extLst>
          </p:nvPr>
        </p:nvGraphicFramePr>
        <p:xfrm>
          <a:off x="628649" y="1556951"/>
          <a:ext cx="7886697" cy="293186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2834953013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3268979526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1622380115"/>
                    </a:ext>
                  </a:extLst>
                </a:gridCol>
              </a:tblGrid>
              <a:tr h="366483">
                <a:tc>
                  <a:txBody>
                    <a:bodyPr/>
                    <a:lstStyle/>
                    <a:p>
                      <a:r>
                        <a:rPr lang="es-AR" dirty="0" err="1"/>
                        <a:t>tell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told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told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486033265"/>
                  </a:ext>
                </a:extLst>
              </a:tr>
              <a:tr h="366483">
                <a:tc>
                  <a:txBody>
                    <a:bodyPr/>
                    <a:lstStyle/>
                    <a:p>
                      <a:r>
                        <a:rPr lang="es-AR" dirty="0" err="1"/>
                        <a:t>build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built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built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036672899"/>
                  </a:ext>
                </a:extLst>
              </a:tr>
              <a:tr h="366483">
                <a:tc>
                  <a:txBody>
                    <a:bodyPr/>
                    <a:lstStyle/>
                    <a:p>
                      <a:r>
                        <a:rPr lang="es-AR" dirty="0" err="1"/>
                        <a:t>feel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felt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felt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564677248"/>
                  </a:ext>
                </a:extLst>
              </a:tr>
              <a:tr h="366483">
                <a:tc>
                  <a:txBody>
                    <a:bodyPr/>
                    <a:lstStyle/>
                    <a:p>
                      <a:r>
                        <a:rPr lang="es-AR" dirty="0" err="1"/>
                        <a:t>find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found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found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063291367"/>
                  </a:ext>
                </a:extLst>
              </a:tr>
              <a:tr h="366483">
                <a:tc>
                  <a:txBody>
                    <a:bodyPr/>
                    <a:lstStyle/>
                    <a:p>
                      <a:r>
                        <a:rPr lang="es-AR" dirty="0"/>
                        <a:t>get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got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got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731408128"/>
                  </a:ext>
                </a:extLst>
              </a:tr>
              <a:tr h="366483">
                <a:tc>
                  <a:txBody>
                    <a:bodyPr/>
                    <a:lstStyle/>
                    <a:p>
                      <a:r>
                        <a:rPr lang="es-AR" dirty="0" err="1"/>
                        <a:t>have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had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had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057148744"/>
                  </a:ext>
                </a:extLst>
              </a:tr>
              <a:tr h="366483">
                <a:tc>
                  <a:txBody>
                    <a:bodyPr/>
                    <a:lstStyle/>
                    <a:p>
                      <a:r>
                        <a:rPr lang="es-AR" dirty="0" err="1"/>
                        <a:t>hear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heard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heard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913734261"/>
                  </a:ext>
                </a:extLst>
              </a:tr>
              <a:tr h="366483">
                <a:tc>
                  <a:txBody>
                    <a:bodyPr/>
                    <a:lstStyle/>
                    <a:p>
                      <a:r>
                        <a:rPr lang="es-AR" dirty="0" err="1"/>
                        <a:t>leave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left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left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190701360"/>
                  </a:ext>
                </a:extLst>
              </a:tr>
            </a:tbl>
          </a:graphicData>
        </a:graphic>
      </p:graphicFrame>
      <p:graphicFrame>
        <p:nvGraphicFramePr>
          <p:cNvPr id="7" name="Tabla 7">
            <a:extLst>
              <a:ext uri="{FF2B5EF4-FFF2-40B4-BE49-F238E27FC236}">
                <a16:creationId xmlns="" xmlns:a16="http://schemas.microsoft.com/office/drawing/2014/main" id="{0257EBD6-5611-48E0-BB77-2ABECFE186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5232138"/>
              </p:ext>
            </p:extLst>
          </p:nvPr>
        </p:nvGraphicFramePr>
        <p:xfrm>
          <a:off x="628656" y="4488815"/>
          <a:ext cx="7886697" cy="156391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2893325361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1846092259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34013194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AR" dirty="0"/>
                        <a:t>stand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stood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stood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865117595"/>
                  </a:ext>
                </a:extLst>
              </a:tr>
              <a:tr h="399386">
                <a:tc>
                  <a:txBody>
                    <a:bodyPr/>
                    <a:lstStyle/>
                    <a:p>
                      <a:r>
                        <a:rPr lang="es-AR" dirty="0"/>
                        <a:t>lose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lost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lost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856824989"/>
                  </a:ext>
                </a:extLst>
              </a:tr>
              <a:tr h="399386">
                <a:tc>
                  <a:txBody>
                    <a:bodyPr/>
                    <a:lstStyle/>
                    <a:p>
                      <a:r>
                        <a:rPr lang="es-AR" dirty="0" err="1"/>
                        <a:t>make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made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made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571660911"/>
                  </a:ext>
                </a:extLst>
              </a:tr>
              <a:tr h="399386">
                <a:tc>
                  <a:txBody>
                    <a:bodyPr/>
                    <a:lstStyle/>
                    <a:p>
                      <a:r>
                        <a:rPr lang="es-AR" dirty="0" err="1"/>
                        <a:t>meet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met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met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5993065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844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8">
            <a:extLst>
              <a:ext uri="{FF2B5EF4-FFF2-40B4-BE49-F238E27FC236}">
                <a16:creationId xmlns="" xmlns:a16="http://schemas.microsoft.com/office/drawing/2014/main" id="{BCD08807-C21E-4700-9C0B-67DA357453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1948804"/>
              </p:ext>
            </p:extLst>
          </p:nvPr>
        </p:nvGraphicFramePr>
        <p:xfrm>
          <a:off x="628650" y="1825628"/>
          <a:ext cx="7886697" cy="2482675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2357250477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2507629522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916108119"/>
                    </a:ext>
                  </a:extLst>
                </a:gridCol>
              </a:tblGrid>
              <a:tr h="393312">
                <a:tc>
                  <a:txBody>
                    <a:bodyPr/>
                    <a:lstStyle/>
                    <a:p>
                      <a:r>
                        <a:rPr lang="es-AR" dirty="0" err="1"/>
                        <a:t>spend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spent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spent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888556133"/>
                  </a:ext>
                </a:extLst>
              </a:tr>
              <a:tr h="393312">
                <a:tc>
                  <a:txBody>
                    <a:bodyPr/>
                    <a:lstStyle/>
                    <a:p>
                      <a:r>
                        <a:rPr lang="es-AR" dirty="0" err="1"/>
                        <a:t>pay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paid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paid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786036868"/>
                  </a:ext>
                </a:extLst>
              </a:tr>
              <a:tr h="393312">
                <a:tc>
                  <a:txBody>
                    <a:bodyPr/>
                    <a:lstStyle/>
                    <a:p>
                      <a:r>
                        <a:rPr lang="es-AR" dirty="0" err="1"/>
                        <a:t>say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said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said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737157787"/>
                  </a:ext>
                </a:extLst>
              </a:tr>
              <a:tr h="516115">
                <a:tc>
                  <a:txBody>
                    <a:bodyPr/>
                    <a:lstStyle/>
                    <a:p>
                      <a:r>
                        <a:rPr lang="es-AR" dirty="0" err="1"/>
                        <a:t>send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sent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sent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841503743"/>
                  </a:ext>
                </a:extLst>
              </a:tr>
              <a:tr h="393312">
                <a:tc>
                  <a:txBody>
                    <a:bodyPr/>
                    <a:lstStyle/>
                    <a:p>
                      <a:r>
                        <a:rPr lang="es-AR" dirty="0" err="1"/>
                        <a:t>sit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sat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sat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325348335"/>
                  </a:ext>
                </a:extLst>
              </a:tr>
              <a:tr h="393312">
                <a:tc>
                  <a:txBody>
                    <a:bodyPr/>
                    <a:lstStyle/>
                    <a:p>
                      <a:r>
                        <a:rPr lang="es-AR" dirty="0" err="1"/>
                        <a:t>sleep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slept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slept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872682312"/>
                  </a:ext>
                </a:extLst>
              </a:tr>
            </a:tbl>
          </a:graphicData>
        </a:graphic>
      </p:graphicFrame>
      <p:graphicFrame>
        <p:nvGraphicFramePr>
          <p:cNvPr id="5" name="Tabla 5">
            <a:extLst>
              <a:ext uri="{FF2B5EF4-FFF2-40B4-BE49-F238E27FC236}">
                <a16:creationId xmlns="" xmlns:a16="http://schemas.microsoft.com/office/drawing/2014/main" id="{6ADA38F3-29D4-4DDC-B2DB-6216831C5B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574660"/>
              </p:ext>
            </p:extLst>
          </p:nvPr>
        </p:nvGraphicFramePr>
        <p:xfrm>
          <a:off x="628650" y="4308300"/>
          <a:ext cx="7886697" cy="173347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3645629036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3061171985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2895227343"/>
                    </a:ext>
                  </a:extLst>
                </a:gridCol>
              </a:tblGrid>
              <a:tr h="433368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428717662"/>
                  </a:ext>
                </a:extLst>
              </a:tr>
              <a:tr h="433368">
                <a:tc>
                  <a:txBody>
                    <a:bodyPr/>
                    <a:lstStyle/>
                    <a:p>
                      <a:r>
                        <a:rPr lang="es-AR" dirty="0" err="1"/>
                        <a:t>understand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understood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understood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631241890"/>
                  </a:ext>
                </a:extLst>
              </a:tr>
              <a:tr h="433368">
                <a:tc>
                  <a:txBody>
                    <a:bodyPr/>
                    <a:lstStyle/>
                    <a:p>
                      <a:r>
                        <a:rPr lang="es-AR" dirty="0" err="1">
                          <a:solidFill>
                            <a:srgbClr val="FF0000"/>
                          </a:solidFill>
                        </a:rPr>
                        <a:t>win</a:t>
                      </a:r>
                      <a:endParaRPr lang="es-AR" dirty="0">
                        <a:solidFill>
                          <a:srgbClr val="FF0000"/>
                        </a:solidFill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solidFill>
                            <a:srgbClr val="FF0000"/>
                          </a:solidFill>
                        </a:rPr>
                        <a:t>won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>
                          <a:solidFill>
                            <a:srgbClr val="FF0000"/>
                          </a:solidFill>
                        </a:rPr>
                        <a:t>won</a:t>
                      </a:r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966549853"/>
                  </a:ext>
                </a:extLst>
              </a:tr>
              <a:tr h="433368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715336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61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="" xmlns:a16="http://schemas.microsoft.com/office/drawing/2014/main" id="{4EF4B6E6-4684-42FF-A48C-6E379558BC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4202686"/>
              </p:ext>
            </p:extLst>
          </p:nvPr>
        </p:nvGraphicFramePr>
        <p:xfrm>
          <a:off x="628650" y="1825625"/>
          <a:ext cx="788669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2513096286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3801976721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1115433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28420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fly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flew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flown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439940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know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knew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known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32257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draw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drew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drawn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870828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83605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070459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997660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6986704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400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="" xmlns:a16="http://schemas.microsoft.com/office/drawing/2014/main" id="{F85EA572-9D3B-4EFD-B1B2-11603E84FA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1978650"/>
              </p:ext>
            </p:extLst>
          </p:nvPr>
        </p:nvGraphicFramePr>
        <p:xfrm>
          <a:off x="628650" y="1825625"/>
          <a:ext cx="788669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1213224467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2889816505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1640141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789602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BE  am – </a:t>
                      </a:r>
                      <a:r>
                        <a:rPr lang="es-AR" dirty="0" err="1"/>
                        <a:t>is</a:t>
                      </a:r>
                      <a:r>
                        <a:rPr lang="es-AR" dirty="0"/>
                        <a:t> - are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BE  </a:t>
                      </a:r>
                      <a:r>
                        <a:rPr lang="es-AR" dirty="0" err="1"/>
                        <a:t>was</a:t>
                      </a:r>
                      <a:r>
                        <a:rPr lang="es-AR" dirty="0"/>
                        <a:t> </a:t>
                      </a:r>
                      <a:r>
                        <a:rPr lang="es-AR" dirty="0" err="1"/>
                        <a:t>were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been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195814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can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could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108545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049863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983510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52916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1137755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778943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780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D3FC192F-7205-4EE7-8A95-DB0D37EA0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196752"/>
            <a:ext cx="8174732" cy="4351338"/>
          </a:xfrm>
        </p:spPr>
        <p:txBody>
          <a:bodyPr>
            <a:normAutofit fontScale="92500"/>
          </a:bodyPr>
          <a:lstStyle/>
          <a:p>
            <a:r>
              <a:rPr lang="es-AR" dirty="0">
                <a:hlinkClick r:id="rId2"/>
              </a:rPr>
              <a:t>https://elt.oup.com/student/englishfile/elementary3/grammar/file12/grammar09_a01?cc=ar&amp;selLanguage=en</a:t>
            </a:r>
            <a:endParaRPr lang="es-AR" dirty="0"/>
          </a:p>
          <a:p>
            <a:r>
              <a:rPr lang="es-AR" dirty="0">
                <a:hlinkClick r:id="rId3"/>
              </a:rPr>
              <a:t>https://elt.oup.com/student/englishfile/elementary3/grammar/file12/grammar09_a02?cc=ar&amp;selLanguage=en</a:t>
            </a:r>
            <a:endParaRPr lang="es-AR" dirty="0"/>
          </a:p>
          <a:p>
            <a:r>
              <a:rPr lang="es-AR" dirty="0">
                <a:hlinkClick r:id="rId4"/>
              </a:rPr>
              <a:t>https://elt.oup.com/student/englishfile/elementary3/grammar/file12/grammar09_b01?cc=ar&amp;selLanguage=en</a:t>
            </a:r>
            <a:endParaRPr lang="es-AR" dirty="0"/>
          </a:p>
          <a:p>
            <a:r>
              <a:rPr lang="es-AR" dirty="0">
                <a:hlinkClick r:id="rId5"/>
              </a:rPr>
              <a:t>https://elt.oup.com/student/englishfile/elementary3/grammar/file12/grammar09_b02?cc=ar&amp;selLanguage=en</a:t>
            </a:r>
            <a:endParaRPr lang="es-AR" dirty="0"/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0396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8 Irregular verbs - Track 5.58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56376" y="548680"/>
            <a:ext cx="609600" cy="609600"/>
          </a:xfrm>
          <a:prstGeom prst="rect">
            <a:avLst/>
          </a:prstGeom>
        </p:spPr>
      </p:pic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305109"/>
            <a:ext cx="5535441" cy="6241303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4109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5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8 Irregular verbs - Track 5.58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2400" y="476672"/>
            <a:ext cx="609600" cy="609600"/>
          </a:xfrm>
          <a:prstGeom prst="rect">
            <a:avLst/>
          </a:prstGeom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86470"/>
            <a:ext cx="6912768" cy="6361409"/>
          </a:xfrm>
          <a:prstGeom prst="rect">
            <a:avLst/>
          </a:prstGeom>
          <a:noFill/>
          <a:ln w="38100">
            <a:solidFill>
              <a:srgbClr val="66FF3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CuadroTexto"/>
          <p:cNvSpPr txBox="1"/>
          <p:nvPr/>
        </p:nvSpPr>
        <p:spPr>
          <a:xfrm>
            <a:off x="8012849" y="1340768"/>
            <a:ext cx="714023" cy="369332"/>
          </a:xfrm>
          <a:prstGeom prst="rect">
            <a:avLst/>
          </a:prstGeom>
          <a:solidFill>
            <a:srgbClr val="66FF33"/>
          </a:solidFill>
        </p:spPr>
        <p:txBody>
          <a:bodyPr wrap="square" rtlCol="0">
            <a:spAutoFit/>
          </a:bodyPr>
          <a:lstStyle/>
          <a:p>
            <a:r>
              <a:rPr lang="es-MX" dirty="0" smtClean="0"/>
              <a:t>1.10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890360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5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8 Irregular verbs - Track 5.58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40352" y="531912"/>
            <a:ext cx="609600" cy="609600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5724128" y="332656"/>
            <a:ext cx="864096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s-MX" b="1" dirty="0" smtClean="0"/>
              <a:t>2.08</a:t>
            </a:r>
            <a:endParaRPr lang="es-AR" b="1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985" y="1484784"/>
            <a:ext cx="6411913" cy="4667250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985" y="1117088"/>
            <a:ext cx="6973887" cy="352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3092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5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8 Irregular verbs - Track 5.58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52320" y="260648"/>
            <a:ext cx="609600" cy="609600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5580112" y="260648"/>
            <a:ext cx="936104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81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MX" b="1" dirty="0" smtClean="0"/>
              <a:t>2.50</a:t>
            </a:r>
            <a:endParaRPr lang="es-AR" b="1" dirty="0"/>
          </a:p>
        </p:txBody>
      </p:sp>
      <p:pic>
        <p:nvPicPr>
          <p:cNvPr id="409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983" y="1556792"/>
            <a:ext cx="6937900" cy="4525963"/>
          </a:xfrm>
          <a:prstGeom prst="rect">
            <a:avLst/>
          </a:prstGeom>
          <a:noFill/>
          <a:ln w="38100">
            <a:solidFill>
              <a:schemeClr val="tx2">
                <a:lumMod val="20000"/>
                <a:lumOff val="80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190868"/>
            <a:ext cx="7090320" cy="358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101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5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8 Irregular verbs - Track 5.58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7544" y="332656"/>
            <a:ext cx="609600" cy="609600"/>
          </a:xfrm>
          <a:prstGeom prst="rect">
            <a:avLst/>
          </a:prstGeom>
        </p:spPr>
      </p:pic>
      <p:pic>
        <p:nvPicPr>
          <p:cNvPr id="512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268760"/>
            <a:ext cx="6868052" cy="4929411"/>
          </a:xfrm>
          <a:prstGeom prst="rect">
            <a:avLst/>
          </a:prstGeom>
          <a:noFill/>
          <a:ln w="28575">
            <a:solidFill>
              <a:srgbClr val="FF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CuadroTexto"/>
          <p:cNvSpPr txBox="1"/>
          <p:nvPr/>
        </p:nvSpPr>
        <p:spPr>
          <a:xfrm>
            <a:off x="1619672" y="476672"/>
            <a:ext cx="720080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s-MX" dirty="0" smtClean="0"/>
              <a:t>3.35</a:t>
            </a:r>
            <a:endParaRPr lang="es-AR" dirty="0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144" y="846005"/>
            <a:ext cx="7181407" cy="362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504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5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="" xmlns:a16="http://schemas.microsoft.com/office/drawing/2014/main" id="{84CEAC23-9070-40C3-B565-7390CD99D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13885" y="163689"/>
            <a:ext cx="2338747" cy="653062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CDB8CB68-9A24-4AEC-8D2A-6F016D90D3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8208" y="163690"/>
            <a:ext cx="2448593" cy="6651021"/>
          </a:xfrm>
          <a:prstGeom prst="rect">
            <a:avLst/>
          </a:prstGeom>
        </p:spPr>
      </p:pic>
      <p:pic>
        <p:nvPicPr>
          <p:cNvPr id="7" name="58.Track_58">
            <a:hlinkClick r:id="" action="ppaction://media"/>
            <a:extLst>
              <a:ext uri="{FF2B5EF4-FFF2-40B4-BE49-F238E27FC236}">
                <a16:creationId xmlns="" xmlns:a16="http://schemas.microsoft.com/office/drawing/2014/main" id="{D009DA62-BB00-4988-A0CF-73C5EFE63A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51440" y="912799"/>
            <a:ext cx="457200" cy="6096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="" xmlns:a16="http://schemas.microsoft.com/office/drawing/2014/main" id="{810A7E66-6685-4924-B009-ECEE27494076}"/>
              </a:ext>
            </a:extLst>
          </p:cNvPr>
          <p:cNvSpPr txBox="1"/>
          <p:nvPr/>
        </p:nvSpPr>
        <p:spPr>
          <a:xfrm>
            <a:off x="6781801" y="282223"/>
            <a:ext cx="922867" cy="646331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AR" dirty="0">
                <a:solidFill>
                  <a:prstClr val="black"/>
                </a:solidFill>
              </a:rPr>
              <a:t>Page 165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="" xmlns:a16="http://schemas.microsoft.com/office/drawing/2014/main" id="{88E4BF8F-41A8-400F-A4FB-D30134B7A344}"/>
              </a:ext>
            </a:extLst>
          </p:cNvPr>
          <p:cNvSpPr txBox="1"/>
          <p:nvPr/>
        </p:nvSpPr>
        <p:spPr>
          <a:xfrm>
            <a:off x="7394726" y="1827199"/>
            <a:ext cx="1178983" cy="4801314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AR" dirty="0">
                <a:solidFill>
                  <a:srgbClr val="FF0000"/>
                </a:solidFill>
              </a:rPr>
              <a:t>Listen, </a:t>
            </a:r>
            <a:r>
              <a:rPr lang="es-AR" dirty="0" err="1">
                <a:solidFill>
                  <a:srgbClr val="FF0000"/>
                </a:solidFill>
              </a:rPr>
              <a:t>Repeat</a:t>
            </a:r>
            <a:r>
              <a:rPr lang="es-AR" dirty="0">
                <a:solidFill>
                  <a:srgbClr val="FF0000"/>
                </a:solidFill>
              </a:rPr>
              <a:t> and </a:t>
            </a:r>
            <a:r>
              <a:rPr lang="es-AR" dirty="0" err="1">
                <a:solidFill>
                  <a:srgbClr val="FF0000"/>
                </a:solidFill>
              </a:rPr>
              <a:t>Memorize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the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three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forms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of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all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the</a:t>
            </a:r>
            <a:r>
              <a:rPr lang="es-AR" dirty="0">
                <a:solidFill>
                  <a:srgbClr val="FF0000"/>
                </a:solidFill>
              </a:rPr>
              <a:t> irregular </a:t>
            </a:r>
            <a:r>
              <a:rPr lang="es-AR" dirty="0" err="1">
                <a:solidFill>
                  <a:srgbClr val="FF0000"/>
                </a:solidFill>
              </a:rPr>
              <a:t>verbs</a:t>
            </a:r>
            <a:r>
              <a:rPr lang="es-AR" dirty="0">
                <a:solidFill>
                  <a:srgbClr val="FF0000"/>
                </a:solidFill>
              </a:rPr>
              <a:t>. </a:t>
            </a:r>
            <a:r>
              <a:rPr lang="es-AR" b="1" dirty="0" err="1">
                <a:solidFill>
                  <a:srgbClr val="FF0000"/>
                </a:solidFill>
              </a:rPr>
              <a:t>Present</a:t>
            </a:r>
            <a:r>
              <a:rPr lang="es-AR" b="1" dirty="0">
                <a:solidFill>
                  <a:srgbClr val="FF0000"/>
                </a:solidFill>
              </a:rPr>
              <a:t>, </a:t>
            </a:r>
          </a:p>
          <a:p>
            <a:pPr>
              <a:defRPr/>
            </a:pPr>
            <a:r>
              <a:rPr lang="es-AR" b="1" dirty="0" err="1">
                <a:solidFill>
                  <a:srgbClr val="FF0000"/>
                </a:solidFill>
              </a:rPr>
              <a:t>Past</a:t>
            </a:r>
            <a:r>
              <a:rPr lang="es-AR" b="1" dirty="0">
                <a:solidFill>
                  <a:srgbClr val="FF0000"/>
                </a:solidFill>
              </a:rPr>
              <a:t> and </a:t>
            </a:r>
          </a:p>
          <a:p>
            <a:pPr>
              <a:defRPr/>
            </a:pPr>
            <a:r>
              <a:rPr lang="es-AR" b="1" dirty="0" err="1">
                <a:solidFill>
                  <a:srgbClr val="FF0000"/>
                </a:solidFill>
              </a:rPr>
              <a:t>Past</a:t>
            </a:r>
            <a:r>
              <a:rPr lang="es-AR" b="1" dirty="0">
                <a:solidFill>
                  <a:srgbClr val="FF0000"/>
                </a:solidFill>
              </a:rPr>
              <a:t> </a:t>
            </a:r>
            <a:r>
              <a:rPr lang="es-AR" b="1" dirty="0" err="1">
                <a:solidFill>
                  <a:srgbClr val="FF0000"/>
                </a:solidFill>
              </a:rPr>
              <a:t>participle</a:t>
            </a:r>
            <a:r>
              <a:rPr lang="es-AR" b="1" dirty="0">
                <a:solidFill>
                  <a:srgbClr val="FF0000"/>
                </a:solidFill>
              </a:rPr>
              <a:t>.</a:t>
            </a:r>
          </a:p>
          <a:p>
            <a:pPr>
              <a:defRPr/>
            </a:pPr>
            <a:r>
              <a:rPr lang="es-AR" dirty="0">
                <a:solidFill>
                  <a:srgbClr val="FF0000"/>
                </a:solidFill>
              </a:rPr>
              <a:t>(</a:t>
            </a:r>
            <a:r>
              <a:rPr lang="es-AR" dirty="0" err="1">
                <a:solidFill>
                  <a:srgbClr val="FF0000"/>
                </a:solidFill>
              </a:rPr>
              <a:t>You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already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know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the</a:t>
            </a:r>
            <a:r>
              <a:rPr lang="es-AR" dirty="0">
                <a:solidFill>
                  <a:srgbClr val="FF0000"/>
                </a:solidFill>
              </a:rPr>
              <a:t> </a:t>
            </a:r>
            <a:r>
              <a:rPr lang="es-AR" dirty="0" err="1">
                <a:solidFill>
                  <a:srgbClr val="FF0000"/>
                </a:solidFill>
              </a:rPr>
              <a:t>past</a:t>
            </a:r>
            <a:r>
              <a:rPr lang="es-AR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495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09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="" xmlns:a16="http://schemas.microsoft.com/office/drawing/2014/main" id="{F609ABDF-BFA9-471E-8F07-4D9C22D830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7439921"/>
              </p:ext>
            </p:extLst>
          </p:nvPr>
        </p:nvGraphicFramePr>
        <p:xfrm>
          <a:off x="628650" y="1825625"/>
          <a:ext cx="7886697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4154639063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632049557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42508730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0480208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cost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cost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cost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198253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put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put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put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358105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165731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read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read</a:t>
                      </a:r>
                      <a:r>
                        <a:rPr lang="es-AR" dirty="0"/>
                        <a:t>  /red/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read</a:t>
                      </a:r>
                      <a:r>
                        <a:rPr lang="es-AR" dirty="0"/>
                        <a:t>  /red/</a:t>
                      </a:r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281149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300338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853979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088090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8857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="" xmlns:a16="http://schemas.microsoft.com/office/drawing/2014/main" id="{CCCEB6B6-32CD-4450-9EDD-FAE53770CE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2512393"/>
              </p:ext>
            </p:extLst>
          </p:nvPr>
        </p:nvGraphicFramePr>
        <p:xfrm>
          <a:off x="628650" y="1825625"/>
          <a:ext cx="7886697" cy="2966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28899">
                  <a:extLst>
                    <a:ext uri="{9D8B030D-6E8A-4147-A177-3AD203B41FA5}">
                      <a16:colId xmlns="" xmlns:a16="http://schemas.microsoft.com/office/drawing/2014/main" val="435745200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3652830397"/>
                    </a:ext>
                  </a:extLst>
                </a:gridCol>
                <a:gridCol w="2628899">
                  <a:extLst>
                    <a:ext uri="{9D8B030D-6E8A-4147-A177-3AD203B41FA5}">
                      <a16:colId xmlns="" xmlns:a16="http://schemas.microsoft.com/office/drawing/2014/main" val="2615774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065884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/>
                        <a:t>do</a:t>
                      </a: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did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/>
                        <a:t>done</a:t>
                      </a:r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762985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AR" dirty="0" err="1"/>
                        <a:t>go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went</a:t>
                      </a:r>
                      <a:endParaRPr lang="es-AR" dirty="0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r>
                        <a:rPr lang="es-AR" dirty="0" err="1"/>
                        <a:t>gone</a:t>
                      </a:r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707691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3843446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766557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2347080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4013155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/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 marL="68580" marR="68580"/>
                </a:tc>
                <a:extLst>
                  <a:ext uri="{0D108BD9-81ED-4DB2-BD59-A6C34878D82A}">
                    <a16:rowId xmlns="" xmlns:a16="http://schemas.microsoft.com/office/drawing/2014/main" val="1140568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9571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236</Words>
  <Application>Microsoft Office PowerPoint</Application>
  <PresentationFormat>Presentación en pantalla (4:3)</PresentationFormat>
  <Paragraphs>180</Paragraphs>
  <Slides>18</Slides>
  <Notes>0</Notes>
  <HiddenSlides>0</HiddenSlides>
  <MMClips>6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18</vt:i4>
      </vt:variant>
    </vt:vector>
  </HeadingPairs>
  <TitlesOfParts>
    <vt:vector size="20" baseType="lpstr">
      <vt:lpstr>Tema de Office</vt:lpstr>
      <vt:lpstr>1_Tema de Office</vt:lpstr>
      <vt:lpstr>IRREGULAR VERBS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IRREGULAR VERBS</dc:title>
  <dc:creator>gladysmaba@outlook.com</dc:creator>
  <cp:lastModifiedBy>gladysmaba@outlook.com</cp:lastModifiedBy>
  <cp:revision>9</cp:revision>
  <dcterms:created xsi:type="dcterms:W3CDTF">2022-03-17T13:47:43Z</dcterms:created>
  <dcterms:modified xsi:type="dcterms:W3CDTF">2024-06-01T01:01:58Z</dcterms:modified>
</cp:coreProperties>
</file>

<file path=docProps/thumbnail.jpeg>
</file>